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-angle black and white photo of a futuristic apartment building under a cloudy sky"/>
          <p:cNvSpPr>
            <a:spLocks noGrp="1"/>
          </p:cNvSpPr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lack and white photo of the outside of a modern office building "/>
          <p:cNvSpPr>
            <a:spLocks noGrp="1"/>
          </p:cNvSpPr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Black and white photo of lattice-like, modern architecture on a building"/>
          <p:cNvSpPr>
            <a:spLocks noGrp="1"/>
          </p:cNvSpPr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-angle black and white photo of a modern buildin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Black and white photo of shadows cast on a concrete structure"/>
          <p:cNvSpPr>
            <a:spLocks noGrp="1"/>
          </p:cNvSpPr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Close-up black and white photo of intricate building architecture"/>
          <p:cNvSpPr>
            <a:spLocks noGrp="1"/>
          </p:cNvSpPr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HARSHIT RAUTELA…"/>
          <p:cNvSpPr txBox="1">
            <a:spLocks noGrp="1"/>
          </p:cNvSpPr>
          <p:nvPr>
            <p:ph type="body" idx="21"/>
          </p:nvPr>
        </p:nvSpPr>
        <p:spPr>
          <a:xfrm>
            <a:off x="925900" y="11154323"/>
            <a:ext cx="3566587" cy="160230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defTabSz="668655">
              <a:defRPr sz="2511" b="0">
                <a:solidFill>
                  <a:srgbClr val="000000"/>
                </a:solidFill>
                <a:latin typeface="Big Caslon Medium"/>
                <a:ea typeface="Big Caslon Medium"/>
                <a:cs typeface="Big Caslon Medium"/>
                <a:sym typeface="Big Caslon Medium"/>
              </a:defRPr>
            </a:pPr>
            <a:r>
              <a:rPr sz="3200" dirty="0"/>
              <a:t>HARSHIT RAUTELA</a:t>
            </a:r>
          </a:p>
          <a:p>
            <a:pPr defTabSz="668655">
              <a:defRPr sz="2511" b="0">
                <a:solidFill>
                  <a:srgbClr val="000000"/>
                </a:solidFill>
                <a:latin typeface="Big Caslon Medium"/>
                <a:ea typeface="Big Caslon Medium"/>
                <a:cs typeface="Big Caslon Medium"/>
                <a:sym typeface="Big Caslon Medium"/>
              </a:defRPr>
            </a:pPr>
            <a:r>
              <a:rPr sz="3200" dirty="0"/>
              <a:t>SHIVAM RAWAT</a:t>
            </a:r>
          </a:p>
          <a:p>
            <a:pPr defTabSz="668655">
              <a:defRPr sz="2511" b="0">
                <a:solidFill>
                  <a:srgbClr val="000000"/>
                </a:solidFill>
                <a:latin typeface="Big Caslon Medium"/>
                <a:ea typeface="Big Caslon Medium"/>
                <a:cs typeface="Big Caslon Medium"/>
                <a:sym typeface="Big Caslon Medium"/>
              </a:defRPr>
            </a:pPr>
            <a:r>
              <a:rPr sz="3200" dirty="0"/>
              <a:t>ANURAG PARMAR</a:t>
            </a:r>
            <a:r>
              <a:rPr lang="en-US" dirty="0"/>
              <a:t>                                                                                                                                    </a:t>
            </a:r>
            <a:endParaRPr dirty="0"/>
          </a:p>
        </p:txBody>
      </p:sp>
      <p:sp>
        <p:nvSpPr>
          <p:cNvPr id="172" name="AI-Enabled PROJECT PREDICTION"/>
          <p:cNvSpPr txBox="1">
            <a:spLocks noGrp="1"/>
          </p:cNvSpPr>
          <p:nvPr>
            <p:ph type="ctrTitle"/>
          </p:nvPr>
        </p:nvSpPr>
        <p:spPr>
          <a:xfrm>
            <a:off x="1206496" y="274085"/>
            <a:ext cx="21971004" cy="340339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Annai MN Regular"/>
                <a:ea typeface="Annai MN Regular"/>
                <a:cs typeface="Annai MN Regular"/>
                <a:sym typeface="Annai MN Regular"/>
              </a:defRPr>
            </a:lvl1pPr>
          </a:lstStyle>
          <a:p>
            <a:r>
              <a:rPr dirty="0"/>
              <a:t>AI-Enabled PROJECT PREDICTION</a:t>
            </a:r>
          </a:p>
        </p:txBody>
      </p:sp>
      <p:sp>
        <p:nvSpPr>
          <p:cNvPr id="173" name="Exploring AI’s Potential to generate new Project Ideas, suggest tools, and possible technologies"/>
          <p:cNvSpPr txBox="1">
            <a:spLocks noGrp="1"/>
          </p:cNvSpPr>
          <p:nvPr>
            <p:ph type="subTitle" sz="quarter" idx="1"/>
          </p:nvPr>
        </p:nvSpPr>
        <p:spPr>
          <a:xfrm>
            <a:off x="869781" y="5406850"/>
            <a:ext cx="10800336" cy="4295568"/>
          </a:xfrm>
          <a:prstGeom prst="rect">
            <a:avLst/>
          </a:prstGeom>
        </p:spPr>
        <p:txBody>
          <a:bodyPr/>
          <a:lstStyle>
            <a:lvl1pPr>
              <a:lnSpc>
                <a:spcPct val="135000"/>
              </a:lnSpc>
              <a:tabLst>
                <a:tab pos="342900" algn="l"/>
                <a:tab pos="685800" algn="l"/>
                <a:tab pos="1041400" algn="l"/>
                <a:tab pos="1384300" algn="l"/>
                <a:tab pos="1739900" algn="l"/>
                <a:tab pos="2082800" algn="l"/>
                <a:tab pos="2438400" algn="l"/>
                <a:tab pos="2781300" algn="l"/>
                <a:tab pos="3124200" algn="l"/>
                <a:tab pos="3479800" algn="l"/>
                <a:tab pos="3822700" algn="l"/>
                <a:tab pos="4178300" algn="l"/>
              </a:tabLst>
              <a:defRPr sz="4900" b="0">
                <a:solidFill>
                  <a:srgbClr val="111111"/>
                </a:solidFill>
                <a:latin typeface="Annai MN Regular"/>
                <a:ea typeface="Annai MN Regular"/>
                <a:cs typeface="Annai MN Regular"/>
                <a:sym typeface="Annai MN Regular"/>
              </a:defRPr>
            </a:lvl1pPr>
          </a:lstStyle>
          <a:p>
            <a:pPr defTabSz="914400"/>
            <a:r>
              <a:t>Exploring AI’s Potential to generate new Project Ideas, suggest tools, and possible technologies</a:t>
            </a:r>
          </a:p>
        </p:txBody>
      </p:sp>
      <p:pic>
        <p:nvPicPr>
          <p:cNvPr id="174" name="pasted-movie.png" descr="pasted-movi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05879" y="4367411"/>
            <a:ext cx="11108340" cy="6059696"/>
          </a:xfrm>
          <a:prstGeom prst="rect">
            <a:avLst/>
          </a:prstGeom>
          <a:effectLst>
            <a:outerShdw blurRad="381000" dist="114300" rotWithShape="0">
              <a:srgbClr val="000000">
                <a:alpha val="75000"/>
              </a:srgbClr>
            </a:outerShdw>
            <a:reflection stA="50000" endPos="40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DE0D3E-141C-D9DA-5126-E37940AEF413}"/>
              </a:ext>
            </a:extLst>
          </p:cNvPr>
          <p:cNvSpPr txBox="1"/>
          <p:nvPr/>
        </p:nvSpPr>
        <p:spPr>
          <a:xfrm flipH="1">
            <a:off x="13129631" y="11403622"/>
            <a:ext cx="9660835" cy="11782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Under the guidance of </a:t>
            </a:r>
            <a:r>
              <a:rPr lang="en-US" sz="3600" b="1" dirty="0">
                <a:solidFill>
                  <a:schemeClr val="bg2">
                    <a:lumMod val="75000"/>
                  </a:schemeClr>
                </a:solidFill>
              </a:rPr>
              <a:t>Dr. Subhankar Ghosal </a:t>
            </a:r>
            <a:endParaRPr kumimoji="0" lang="en-IN" sz="3600" b="0" i="0" u="none" strike="noStrike" cap="none" spc="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Introduction"/>
          <p:cNvSpPr txBox="1">
            <a:spLocks noGrp="1"/>
          </p:cNvSpPr>
          <p:nvPr>
            <p:ph type="title"/>
          </p:nvPr>
        </p:nvSpPr>
        <p:spPr>
          <a:xfrm>
            <a:off x="897841" y="803661"/>
            <a:ext cx="21971001" cy="1722125"/>
          </a:xfrm>
          <a:prstGeom prst="rect">
            <a:avLst/>
          </a:prstGeom>
        </p:spPr>
        <p:txBody>
          <a:bodyPr/>
          <a:lstStyle>
            <a:lvl1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300" b="0" spc="0">
                <a:solidFill>
                  <a:srgbClr val="11111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Introduction</a:t>
            </a:r>
          </a:p>
        </p:txBody>
      </p:sp>
      <p:sp>
        <p:nvSpPr>
          <p:cNvPr id="177" name="Major/ Minor projects are one of the most important and integral part of Engineering curriculum in World, enabling students to…"/>
          <p:cNvSpPr txBox="1">
            <a:spLocks noGrp="1"/>
          </p:cNvSpPr>
          <p:nvPr>
            <p:ph type="body" idx="21"/>
          </p:nvPr>
        </p:nvSpPr>
        <p:spPr>
          <a:xfrm>
            <a:off x="1206500" y="2442381"/>
            <a:ext cx="21971000" cy="1069532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800840" indent="-800840" defTabSz="914400">
              <a:lnSpc>
                <a:spcPct val="135000"/>
              </a:lnSpc>
              <a:spcBef>
                <a:spcPts val="1100"/>
              </a:spcBef>
              <a:buSzPct val="100000"/>
              <a:buAutoNum type="arabicPeriod"/>
              <a:tabLst>
                <a:tab pos="50800" algn="r"/>
                <a:tab pos="139700" algn="l"/>
              </a:tabLst>
              <a:defRPr sz="4324" b="0" i="1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	Major/ Minor projects are one of the most important and integral part of Engineering curriculum in World, enabling students to </a:t>
            </a:r>
          </a:p>
          <a:p>
            <a:pPr marL="1618720" lvl="1" indent="-800840" defTabSz="914400">
              <a:lnSpc>
                <a:spcPct val="135000"/>
              </a:lnSpc>
              <a:spcBef>
                <a:spcPts val="1100"/>
              </a:spcBef>
              <a:buSzPct val="100000"/>
              <a:buAutoNum type="arabicPeriod"/>
              <a:tabLst>
                <a:tab pos="50800" algn="r"/>
                <a:tab pos="139700" algn="l"/>
              </a:tabLst>
              <a:defRPr sz="4324" i="1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Furnish real world industry oriented, project development quality</a:t>
            </a:r>
          </a:p>
          <a:p>
            <a:pPr marL="1618720" lvl="1" indent="-800840" defTabSz="914400">
              <a:lnSpc>
                <a:spcPct val="135000"/>
              </a:lnSpc>
              <a:spcBef>
                <a:spcPts val="1100"/>
              </a:spcBef>
              <a:buSzPct val="100000"/>
              <a:buAutoNum type="arabicPeriod"/>
              <a:tabLst>
                <a:tab pos="50800" algn="r"/>
                <a:tab pos="139700" algn="l"/>
              </a:tabLst>
              <a:defRPr sz="4324" i="1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Be familiar with the current trend in industry </a:t>
            </a:r>
          </a:p>
          <a:p>
            <a:pPr marL="1618720" lvl="1" indent="-800840" defTabSz="914400">
              <a:lnSpc>
                <a:spcPct val="135000"/>
              </a:lnSpc>
              <a:spcBef>
                <a:spcPts val="1100"/>
              </a:spcBef>
              <a:buSzPct val="100000"/>
              <a:buAutoNum type="arabicPeriod"/>
              <a:tabLst>
                <a:tab pos="50800" algn="r"/>
                <a:tab pos="139700" algn="l"/>
              </a:tabLst>
              <a:defRPr sz="4324" i="1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Assimilate and invoke the innovative and research capabilities to further contribute in the field of research and development.</a:t>
            </a:r>
          </a:p>
          <a:p>
            <a:pPr marL="800840" indent="-800840" defTabSz="914400">
              <a:lnSpc>
                <a:spcPct val="135000"/>
              </a:lnSpc>
              <a:spcBef>
                <a:spcPts val="1100"/>
              </a:spcBef>
              <a:buSzPct val="100000"/>
              <a:buAutoNum type="arabicPeriod"/>
              <a:tabLst>
                <a:tab pos="50800" algn="r"/>
                <a:tab pos="139700" algn="l"/>
              </a:tabLst>
              <a:defRPr sz="4324" b="0" i="1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However generation of innumerous number of valid and interesting project ideas are a real challenge. </a:t>
            </a:r>
          </a:p>
          <a:p>
            <a:pPr marL="800840" indent="-800840" defTabSz="914400">
              <a:lnSpc>
                <a:spcPct val="135000"/>
              </a:lnSpc>
              <a:spcBef>
                <a:spcPts val="1100"/>
              </a:spcBef>
              <a:buSzPct val="100000"/>
              <a:buAutoNum type="arabicPeriod"/>
              <a:tabLst>
                <a:tab pos="50800" algn="r"/>
                <a:tab pos="139700" algn="l"/>
              </a:tabLst>
              <a:defRPr sz="4324" b="0" i="1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Solution - AI Enabled automatic generation of Project ideas using GPT (Generative Pre-trained Transformer)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PT"/>
          <p:cNvSpPr txBox="1">
            <a:spLocks noGrp="1"/>
          </p:cNvSpPr>
          <p:nvPr>
            <p:ph type="title"/>
          </p:nvPr>
        </p:nvSpPr>
        <p:spPr>
          <a:xfrm>
            <a:off x="897841" y="607242"/>
            <a:ext cx="21971001" cy="1722125"/>
          </a:xfrm>
          <a:prstGeom prst="rect">
            <a:avLst/>
          </a:prstGeom>
        </p:spPr>
        <p:txBody>
          <a:bodyPr/>
          <a:lstStyle>
            <a:lvl1pPr marL="165100" indent="-165100" defTabSz="12700">
              <a:lnSpc>
                <a:spcPct val="135000"/>
              </a:lnSpc>
              <a:spcBef>
                <a:spcPts val="1200"/>
              </a:spcBef>
              <a:tabLst>
                <a:tab pos="63500" algn="r"/>
                <a:tab pos="165100" algn="l"/>
              </a:tabLst>
              <a:defRPr sz="6800" b="0" i="1" spc="0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GPT</a:t>
            </a:r>
          </a:p>
        </p:txBody>
      </p:sp>
      <p:sp>
        <p:nvSpPr>
          <p:cNvPr id="180" name="GPT (Generative Pre-trained Transformer) is a deep learning model designed to understand and generate human-like text. It is trained on textual data to learn context, patterns, and relationships within the text, enabling it to synthesise coherent and con"/>
          <p:cNvSpPr txBox="1">
            <a:spLocks noGrp="1"/>
          </p:cNvSpPr>
          <p:nvPr>
            <p:ph type="body" idx="21"/>
          </p:nvPr>
        </p:nvSpPr>
        <p:spPr>
          <a:xfrm>
            <a:off x="897841" y="2245962"/>
            <a:ext cx="21971001" cy="1069532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228600" indent="-228600" algn="just" defTabSz="12700">
              <a:lnSpc>
                <a:spcPct val="150000"/>
              </a:lnSpc>
              <a:spcBef>
                <a:spcPts val="1200"/>
              </a:spcBef>
              <a:buSzPct val="100000"/>
              <a:buChar char="•"/>
              <a:tabLst>
                <a:tab pos="317500" algn="r"/>
                <a:tab pos="419100" algn="l"/>
              </a:tabLst>
              <a:defRPr sz="4700" b="0" i="1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GPT (Generative Pre-trained Transformer) is a deep learning model designed to understand and generate human-like text. It is trained on textual data to learn context, patterns, and relationships within the text, enabling it to synthesise coherent and contextually relevant responses based on given inputs.</a:t>
            </a:r>
          </a:p>
          <a:p>
            <a:pPr marL="419100" indent="-419100" algn="just" defTabSz="12700">
              <a:lnSpc>
                <a:spcPct val="150000"/>
              </a:lnSpc>
              <a:spcBef>
                <a:spcPts val="1200"/>
              </a:spcBef>
              <a:tabLst>
                <a:tab pos="317500" algn="r"/>
                <a:tab pos="419100" algn="l"/>
              </a:tabLst>
              <a:defRPr sz="4700" b="0" i="1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228600" indent="-228600" algn="just" defTabSz="12700">
              <a:lnSpc>
                <a:spcPct val="150000"/>
              </a:lnSpc>
              <a:spcBef>
                <a:spcPts val="1200"/>
              </a:spcBef>
              <a:buSzPct val="100000"/>
              <a:buChar char="•"/>
              <a:tabLst>
                <a:tab pos="317500" algn="r"/>
                <a:tab pos="419100" algn="l"/>
              </a:tabLst>
              <a:defRPr sz="4700" b="0" i="1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We train GPT model on several strings containing Project Ideas, Tools and Description etc. Our goal is to predict new valid set of ideas.</a:t>
            </a:r>
          </a:p>
          <a:p>
            <a:pPr marL="165100" indent="-165100" algn="just" defTabSz="12700">
              <a:lnSpc>
                <a:spcPct val="150000"/>
              </a:lnSpc>
              <a:spcBef>
                <a:spcPts val="1200"/>
              </a:spcBef>
              <a:tabLst>
                <a:tab pos="63500" algn="r"/>
                <a:tab pos="165100" algn="l"/>
              </a:tabLst>
              <a:defRPr sz="4700" b="0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he Transformer is an advanced tool leveraging attention mechanisms, positional encoding, and GPU parallelism for efficient processing of sequential data.…"/>
          <p:cNvSpPr txBox="1">
            <a:spLocks noGrp="1"/>
          </p:cNvSpPr>
          <p:nvPr>
            <p:ph type="body" sz="half" idx="1"/>
          </p:nvPr>
        </p:nvSpPr>
        <p:spPr>
          <a:xfrm>
            <a:off x="752464" y="2957751"/>
            <a:ext cx="10280570" cy="894632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914400">
              <a:lnSpc>
                <a:spcPct val="135000"/>
              </a:lnSpc>
              <a:spcBef>
                <a:spcPts val="0"/>
              </a:spcBef>
              <a:buSzTx/>
              <a:buNone/>
              <a:tabLst>
                <a:tab pos="330200" algn="l"/>
                <a:tab pos="660400" algn="l"/>
                <a:tab pos="990600" algn="l"/>
                <a:tab pos="1320800" algn="l"/>
                <a:tab pos="1651000" algn="l"/>
                <a:tab pos="1981200" algn="l"/>
                <a:tab pos="2311400" algn="l"/>
                <a:tab pos="2641600" algn="l"/>
                <a:tab pos="2971800" algn="l"/>
                <a:tab pos="3302000" algn="l"/>
                <a:tab pos="3632200" algn="l"/>
                <a:tab pos="3962400" algn="l"/>
              </a:tabLst>
              <a:defRPr sz="2790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</a:t>
            </a:r>
            <a:r>
              <a:rPr b="1"/>
              <a:t>Transformer</a:t>
            </a:r>
            <a:r>
              <a:t> is an advanced tool leveraging attention mechanisms, positional encoding, and GPU parallelism for efficient processing of sequential data. </a:t>
            </a:r>
          </a:p>
          <a:p>
            <a:pPr marL="0" indent="0" defTabSz="914400">
              <a:lnSpc>
                <a:spcPct val="135000"/>
              </a:lnSpc>
              <a:spcBef>
                <a:spcPts val="0"/>
              </a:spcBef>
              <a:buSzTx/>
              <a:buNone/>
              <a:tabLst>
                <a:tab pos="330200" algn="l"/>
                <a:tab pos="660400" algn="l"/>
                <a:tab pos="990600" algn="l"/>
                <a:tab pos="1320800" algn="l"/>
                <a:tab pos="1651000" algn="l"/>
                <a:tab pos="1981200" algn="l"/>
                <a:tab pos="2311400" algn="l"/>
                <a:tab pos="2641600" algn="l"/>
                <a:tab pos="2971800" algn="l"/>
                <a:tab pos="3302000" algn="l"/>
                <a:tab pos="3632200" algn="l"/>
                <a:tab pos="3962400" algn="l"/>
              </a:tabLst>
              <a:defRPr sz="2790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0" indent="0" defTabSz="914400">
              <a:lnSpc>
                <a:spcPct val="135000"/>
              </a:lnSpc>
              <a:spcBef>
                <a:spcPts val="0"/>
              </a:spcBef>
              <a:buSzTx/>
              <a:buNone/>
              <a:tabLst>
                <a:tab pos="330200" algn="l"/>
                <a:tab pos="660400" algn="l"/>
                <a:tab pos="990600" algn="l"/>
                <a:tab pos="1320800" algn="l"/>
                <a:tab pos="1651000" algn="l"/>
                <a:tab pos="1981200" algn="l"/>
                <a:tab pos="2311400" algn="l"/>
                <a:tab pos="2641600" algn="l"/>
                <a:tab pos="2971800" algn="l"/>
                <a:tab pos="3302000" algn="l"/>
                <a:tab pos="3632200" algn="l"/>
                <a:tab pos="3962400" algn="l"/>
              </a:tabLst>
              <a:defRPr sz="2790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is </a:t>
            </a:r>
            <a:r>
              <a:rPr b="1"/>
              <a:t>pre-trained</a:t>
            </a:r>
            <a:r>
              <a:t> on extensive and diverse datasets, equipping it with the capability to discern complex language patterns and dependencies. </a:t>
            </a:r>
          </a:p>
          <a:p>
            <a:pPr marL="0" indent="0" defTabSz="914400">
              <a:lnSpc>
                <a:spcPct val="135000"/>
              </a:lnSpc>
              <a:spcBef>
                <a:spcPts val="0"/>
              </a:spcBef>
              <a:buSzTx/>
              <a:buNone/>
              <a:tabLst>
                <a:tab pos="330200" algn="l"/>
                <a:tab pos="660400" algn="l"/>
                <a:tab pos="990600" algn="l"/>
                <a:tab pos="1320800" algn="l"/>
                <a:tab pos="1651000" algn="l"/>
                <a:tab pos="1981200" algn="l"/>
                <a:tab pos="2311400" algn="l"/>
                <a:tab pos="2641600" algn="l"/>
                <a:tab pos="2971800" algn="l"/>
                <a:tab pos="3302000" algn="l"/>
                <a:tab pos="3632200" algn="l"/>
                <a:tab pos="3962400" algn="l"/>
              </a:tabLst>
              <a:defRPr sz="2790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0" indent="0" defTabSz="914400">
              <a:lnSpc>
                <a:spcPct val="135000"/>
              </a:lnSpc>
              <a:spcBef>
                <a:spcPts val="0"/>
              </a:spcBef>
              <a:buSzTx/>
              <a:buNone/>
              <a:tabLst>
                <a:tab pos="330200" algn="l"/>
                <a:tab pos="660400" algn="l"/>
                <a:tab pos="990600" algn="l"/>
                <a:tab pos="1320800" algn="l"/>
                <a:tab pos="1651000" algn="l"/>
                <a:tab pos="1981200" algn="l"/>
                <a:tab pos="2311400" algn="l"/>
                <a:tab pos="2641600" algn="l"/>
                <a:tab pos="2971800" algn="l"/>
                <a:tab pos="3302000" algn="l"/>
                <a:tab pos="3632200" algn="l"/>
                <a:tab pos="3962400" algn="l"/>
              </a:tabLst>
              <a:defRPr sz="2790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 a specific task a specialised data samples is fed to</a:t>
            </a:r>
            <a:r>
              <a:rPr b="1"/>
              <a:t> fine-tune</a:t>
            </a:r>
            <a:r>
              <a:t> a pre-trained model, so that specific output can be generated.</a:t>
            </a:r>
          </a:p>
          <a:p>
            <a:pPr marL="0" indent="0" defTabSz="914400">
              <a:lnSpc>
                <a:spcPct val="135000"/>
              </a:lnSpc>
              <a:spcBef>
                <a:spcPts val="0"/>
              </a:spcBef>
              <a:buSzTx/>
              <a:buNone/>
              <a:tabLst>
                <a:tab pos="330200" algn="l"/>
                <a:tab pos="660400" algn="l"/>
                <a:tab pos="990600" algn="l"/>
                <a:tab pos="1320800" algn="l"/>
                <a:tab pos="1651000" algn="l"/>
                <a:tab pos="1981200" algn="l"/>
                <a:tab pos="2311400" algn="l"/>
                <a:tab pos="2641600" algn="l"/>
                <a:tab pos="2971800" algn="l"/>
                <a:tab pos="3302000" algn="l"/>
                <a:tab pos="3632200" algn="l"/>
                <a:tab pos="3962400" algn="l"/>
              </a:tabLst>
              <a:defRPr sz="2790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0" indent="0" defTabSz="914400">
              <a:lnSpc>
                <a:spcPct val="135000"/>
              </a:lnSpc>
              <a:spcBef>
                <a:spcPts val="0"/>
              </a:spcBef>
              <a:buSzTx/>
              <a:buNone/>
              <a:tabLst>
                <a:tab pos="330200" algn="l"/>
                <a:tab pos="660400" algn="l"/>
                <a:tab pos="990600" algn="l"/>
                <a:tab pos="1320800" algn="l"/>
                <a:tab pos="1651000" algn="l"/>
                <a:tab pos="1981200" algn="l"/>
                <a:tab pos="2311400" algn="l"/>
                <a:tab pos="2641600" algn="l"/>
                <a:tab pos="2971800" algn="l"/>
                <a:tab pos="3302000" algn="l"/>
                <a:tab pos="3632200" algn="l"/>
                <a:tab pos="3962400" algn="l"/>
              </a:tabLst>
              <a:defRPr sz="2790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GPT in this project:</a:t>
            </a:r>
            <a:r>
              <a:t> The GPT-2 model was fine-tuned using input strings that included project  names, descriptions, and associated tools. This fine-tuning enabled the model to generate predictions for new project concepts with greater specificity and relevance to the provided context.</a:t>
            </a:r>
          </a:p>
        </p:txBody>
      </p:sp>
      <p:sp>
        <p:nvSpPr>
          <p:cNvPr id="183" name="What is GPT"/>
          <p:cNvSpPr txBox="1"/>
          <p:nvPr/>
        </p:nvSpPr>
        <p:spPr>
          <a:xfrm>
            <a:off x="660201" y="1027214"/>
            <a:ext cx="9903898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800">
                <a:solidFill>
                  <a:srgbClr val="11111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What is GPT </a:t>
            </a:r>
          </a:p>
        </p:txBody>
      </p:sp>
      <p:pic>
        <p:nvPicPr>
          <p:cNvPr id="184" name="pasted-movie.png" descr="pasted-movi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216455" y="2132461"/>
            <a:ext cx="13015145" cy="9004301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  <a:reflection stA="16879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Dataset and Preprocessing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000" cy="2204731"/>
          </a:xfrm>
          <a:prstGeom prst="rect">
            <a:avLst/>
          </a:prstGeom>
        </p:spPr>
        <p:txBody>
          <a:bodyPr/>
          <a:lstStyle>
            <a:lvl1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6900" b="0" spc="0">
                <a:solidFill>
                  <a:srgbClr val="11111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Dataset and Preprocessing</a:t>
            </a:r>
          </a:p>
        </p:txBody>
      </p:sp>
      <p:sp>
        <p:nvSpPr>
          <p:cNvPr id="187" name="Data Used - Project ideas, description and name of tools annotated in a specific format in a string.…"/>
          <p:cNvSpPr txBox="1">
            <a:spLocks noGrp="1"/>
          </p:cNvSpPr>
          <p:nvPr>
            <p:ph type="body" idx="21"/>
          </p:nvPr>
        </p:nvSpPr>
        <p:spPr>
          <a:xfrm>
            <a:off x="1206500" y="2666860"/>
            <a:ext cx="21971000" cy="104978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228600" indent="-228600" algn="just" defTabSz="12700">
              <a:lnSpc>
                <a:spcPct val="150000"/>
              </a:lnSpc>
              <a:spcBef>
                <a:spcPts val="1200"/>
              </a:spcBef>
              <a:buSzPct val="100000"/>
              <a:buAutoNum type="arabicPeriod"/>
              <a:tabLst>
                <a:tab pos="63500" algn="r"/>
                <a:tab pos="165100" algn="l"/>
              </a:tabLst>
              <a:defRPr sz="4700" b="0" i="1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	 Data Used - Project ideas, description and name of tools annotated in a specific format in a string.</a:t>
            </a:r>
          </a:p>
          <a:p>
            <a:pPr marL="228600" indent="-228600" algn="just" defTabSz="12700">
              <a:lnSpc>
                <a:spcPct val="150000"/>
              </a:lnSpc>
              <a:spcBef>
                <a:spcPts val="1200"/>
              </a:spcBef>
              <a:buSzPct val="100000"/>
              <a:buAutoNum type="arabicPeriod"/>
              <a:tabLst>
                <a:tab pos="63500" algn="r"/>
                <a:tab pos="165100" algn="l"/>
              </a:tabLst>
              <a:defRPr sz="4700" b="0" i="1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Data Preprocessing</a:t>
            </a:r>
          </a:p>
          <a:p>
            <a:pPr marL="1778000" lvl="1" indent="-889000" algn="just" defTabSz="12700">
              <a:lnSpc>
                <a:spcPct val="150000"/>
              </a:lnSpc>
              <a:spcBef>
                <a:spcPts val="1200"/>
              </a:spcBef>
              <a:buSzPct val="100000"/>
              <a:buAutoNum type="arabicPeriod"/>
              <a:tabLst>
                <a:tab pos="317500" algn="r"/>
                <a:tab pos="419100" algn="l"/>
              </a:tabLst>
              <a:defRPr sz="4700" i="1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Removal of wrong string, irrelevant content.</a:t>
            </a:r>
          </a:p>
          <a:p>
            <a:pPr marL="1778000" lvl="1" indent="-889000" algn="just" defTabSz="12700">
              <a:lnSpc>
                <a:spcPct val="150000"/>
              </a:lnSpc>
              <a:spcBef>
                <a:spcPts val="1200"/>
              </a:spcBef>
              <a:buSzPct val="100000"/>
              <a:buAutoNum type="arabicPeriod"/>
              <a:tabLst>
                <a:tab pos="317500" algn="r"/>
                <a:tab pos="419100" algn="l"/>
              </a:tabLst>
              <a:defRPr sz="4700" i="1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Correction of partially correct string.   </a:t>
            </a:r>
          </a:p>
          <a:p>
            <a:pPr marL="1778000" lvl="1" indent="-889000" algn="just" defTabSz="12700">
              <a:lnSpc>
                <a:spcPct val="150000"/>
              </a:lnSpc>
              <a:spcBef>
                <a:spcPts val="1200"/>
              </a:spcBef>
              <a:buSzPct val="100000"/>
              <a:buAutoNum type="arabicPeriod"/>
              <a:tabLst>
                <a:tab pos="317500" algn="r"/>
                <a:tab pos="419100" algn="l"/>
              </a:tabLst>
              <a:defRPr sz="4700" i="1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Prepare data in specific format (“Project Title: &lt;title&gt; Description: &lt;description&gt; Tools Used: &lt;tools&gt;”) to be fed into GPT model.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sults and Predictions"/>
          <p:cNvSpPr txBox="1">
            <a:spLocks noGrp="1"/>
          </p:cNvSpPr>
          <p:nvPr>
            <p:ph type="title"/>
          </p:nvPr>
        </p:nvSpPr>
        <p:spPr>
          <a:xfrm>
            <a:off x="670786" y="559662"/>
            <a:ext cx="21971001" cy="1434949"/>
          </a:xfrm>
          <a:prstGeom prst="rect">
            <a:avLst/>
          </a:prstGeom>
        </p:spPr>
        <p:txBody>
          <a:bodyPr/>
          <a:lstStyle>
            <a:lvl1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6000" b="0" spc="0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Results and Predictions</a:t>
            </a:r>
          </a:p>
        </p:txBody>
      </p:sp>
      <p:pic>
        <p:nvPicPr>
          <p:cNvPr id="190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974" y="1903057"/>
            <a:ext cx="15864816" cy="11051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Future Scope"/>
          <p:cNvSpPr txBox="1">
            <a:spLocks noGrp="1"/>
          </p:cNvSpPr>
          <p:nvPr>
            <p:ph type="title"/>
          </p:nvPr>
        </p:nvSpPr>
        <p:spPr>
          <a:xfrm>
            <a:off x="1206500" y="728021"/>
            <a:ext cx="21971000" cy="143494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12700">
              <a:lnSpc>
                <a:spcPct val="135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300" b="0" spc="0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Future Scope</a:t>
            </a:r>
          </a:p>
        </p:txBody>
      </p:sp>
      <p:sp>
        <p:nvSpPr>
          <p:cNvPr id="193" name="This can be a measure to solve difficulties faced by Engineering students in deciding their more innovative project.…"/>
          <p:cNvSpPr txBox="1">
            <a:spLocks noGrp="1"/>
          </p:cNvSpPr>
          <p:nvPr>
            <p:ph type="body" idx="21"/>
          </p:nvPr>
        </p:nvSpPr>
        <p:spPr>
          <a:xfrm>
            <a:off x="1206500" y="2526561"/>
            <a:ext cx="21971000" cy="1033219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698500" indent="-698500">
              <a:lnSpc>
                <a:spcPct val="150000"/>
              </a:lnSpc>
              <a:buSzPct val="123000"/>
              <a:buChar char="•"/>
              <a:defRPr b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can be a measure to solve difficulties faced by Engineering students in deciding their more innovative project. 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  <a:defRPr b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With the innovative ideas generated by the GPT it would lead to new projects which would ultimately help in finding solutions to unsolved aspects of future living.</a:t>
            </a:r>
          </a:p>
          <a:p>
            <a:pPr marL="698500" indent="-698500">
              <a:lnSpc>
                <a:spcPct val="150000"/>
              </a:lnSpc>
              <a:buSzPct val="123000"/>
              <a:buChar char="•"/>
              <a:defRPr b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can be a major topic for researcher’s for studying and finding the solutions to daily problems. </a:t>
            </a:r>
          </a:p>
        </p:txBody>
      </p:sp>
      <p:sp>
        <p:nvSpPr>
          <p:cNvPr id="194" name="Text"/>
          <p:cNvSpPr txBox="1"/>
          <p:nvPr/>
        </p:nvSpPr>
        <p:spPr>
          <a:xfrm>
            <a:off x="3462811" y="3841880"/>
            <a:ext cx="127001" cy="192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59479" lvl="1" indent="-870479" defTabSz="12700">
              <a:lnSpc>
                <a:spcPct val="135000"/>
              </a:lnSpc>
              <a:spcBef>
                <a:spcPts val="1200"/>
              </a:spcBef>
              <a:buSzPct val="100000"/>
              <a:buAutoNum type="arabicPeriod"/>
              <a:tabLst>
                <a:tab pos="63500" algn="r"/>
                <a:tab pos="165100" algn="l"/>
              </a:tabLst>
              <a:defRPr sz="4700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ea turtle swimming underwater" descr="Sea turtle swimming underwater"/>
          <p:cNvPicPr>
            <a:picLocks noChangeAspect="1"/>
          </p:cNvPicPr>
          <p:nvPr/>
        </p:nvPicPr>
        <p:blipFill>
          <a:blip r:embed="rId3"/>
          <a:srcRect t="78" b="7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</Words>
  <Application>Microsoft Office PowerPoint</Application>
  <PresentationFormat>Custom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Helvetica Neue</vt:lpstr>
      <vt:lpstr>Helvetica Neue Medium</vt:lpstr>
      <vt:lpstr>32_DynamicDark</vt:lpstr>
      <vt:lpstr>AI-Enabled PROJECT PREDICTION</vt:lpstr>
      <vt:lpstr>Introduction</vt:lpstr>
      <vt:lpstr>GPT</vt:lpstr>
      <vt:lpstr>PowerPoint Presentation</vt:lpstr>
      <vt:lpstr>Dataset and Preprocessing</vt:lpstr>
      <vt:lpstr>Results and Predictions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Shivam Rawat</cp:lastModifiedBy>
  <cp:revision>2</cp:revision>
  <dcterms:modified xsi:type="dcterms:W3CDTF">2024-12-11T07:27:18Z</dcterms:modified>
</cp:coreProperties>
</file>